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12"/>
  </p:handoutMasterIdLst>
  <p:sldIdLst>
    <p:sldId id="256" r:id="rId2"/>
    <p:sldId id="257" r:id="rId3"/>
    <p:sldId id="259" r:id="rId4"/>
    <p:sldId id="261" r:id="rId5"/>
    <p:sldId id="262" r:id="rId6"/>
    <p:sldId id="263" r:id="rId7"/>
    <p:sldId id="264" r:id="rId8"/>
    <p:sldId id="265" r:id="rId9"/>
    <p:sldId id="266" r:id="rId10"/>
    <p:sldId id="260"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6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1" tIns="46586" rIns="93171" bIns="46586" rtlCol="0"/>
          <a:lstStyle>
            <a:lvl1pPr algn="r">
              <a:defRPr sz="1200"/>
            </a:lvl1pPr>
          </a:lstStyle>
          <a:p>
            <a:fld id="{8EC52C28-9701-4C5F-9805-CEFEBA4D3853}" type="datetimeFigureOut">
              <a:rPr lang="en-US" smtClean="0"/>
              <a:t>5/23/2017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1" tIns="46586" rIns="93171" bIns="46586" rtlCol="0" anchor="b"/>
          <a:lstStyle>
            <a:lvl1pPr algn="r">
              <a:defRPr sz="1200"/>
            </a:lvl1pPr>
          </a:lstStyle>
          <a:p>
            <a:fld id="{657CA0A8-3872-48D9-B91E-248E801873B8}" type="slidenum">
              <a:rPr lang="en-US" smtClean="0"/>
              <a:t>‹#›</a:t>
            </a:fld>
            <a:endParaRPr lang="en-US"/>
          </a:p>
        </p:txBody>
      </p:sp>
    </p:spTree>
    <p:extLst>
      <p:ext uri="{BB962C8B-B14F-4D97-AF65-F5344CB8AC3E}">
        <p14:creationId xmlns:p14="http://schemas.microsoft.com/office/powerpoint/2010/main" val="41006774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92479-B4FF-4A84-B532-62226C49991B}"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B1840-C0C1-460D-A19A-38A39F81B4D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92479-B4FF-4A84-B532-62226C49991B}"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92479-B4FF-4A84-B532-62226C49991B}"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1A86247-0C73-414F-AC02-369AD6FA92A2}" type="slidenum">
              <a:rPr lang="en-US"/>
              <a:pPr/>
              <a:t>‹#›</a:t>
            </a:fld>
            <a:endParaRPr lang="en-US"/>
          </a:p>
        </p:txBody>
      </p:sp>
    </p:spTree>
    <p:extLst>
      <p:ext uri="{BB962C8B-B14F-4D97-AF65-F5344CB8AC3E}">
        <p14:creationId xmlns:p14="http://schemas.microsoft.com/office/powerpoint/2010/main" val="35789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92479-B4FF-4A84-B532-62226C49991B}"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92479-B4FF-4A84-B532-62226C49991B}"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B1840-C0C1-460D-A19A-38A39F81B4D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92479-B4FF-4A84-B532-62226C49991B}"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92479-B4FF-4A84-B532-62226C49991B}"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B1840-C0C1-460D-A19A-38A39F81B4D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92479-B4FF-4A84-B532-62226C49991B}"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92479-B4FF-4A84-B532-62226C49991B}"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2479-B4FF-4A84-B532-62226C49991B}"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B1840-C0C1-460D-A19A-38A39F81B4D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2479-B4FF-4A84-B532-62226C49991B}"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B1840-C0C1-460D-A19A-38A39F81B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7F92479-B4FF-4A84-B532-62226C49991B}" type="datetimeFigureOut">
              <a:rPr lang="en-US" smtClean="0"/>
              <a:t>5/23/2017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87B1840-C0C1-460D-A19A-38A39F81B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067800" cy="1470025"/>
          </a:xfrm>
        </p:spPr>
        <p:txBody>
          <a:bodyPr/>
          <a:lstStyle/>
          <a:p>
            <a:r>
              <a:rPr lang="en-US" sz="4800" dirty="0" smtClean="0"/>
              <a:t>Topic: America In the 21</a:t>
            </a:r>
            <a:r>
              <a:rPr lang="en-US" sz="4800" baseline="30000" dirty="0" smtClean="0"/>
              <a:t>st</a:t>
            </a:r>
            <a:r>
              <a:rPr lang="en-US" sz="4800" dirty="0" smtClean="0"/>
              <a:t> Century: Growth or Decline?</a:t>
            </a:r>
            <a:endParaRPr lang="en-US" sz="4800" dirty="0"/>
          </a:p>
        </p:txBody>
      </p:sp>
      <p:sp>
        <p:nvSpPr>
          <p:cNvPr id="3" name="Subtitle 2"/>
          <p:cNvSpPr>
            <a:spLocks noGrp="1"/>
          </p:cNvSpPr>
          <p:nvPr>
            <p:ph type="subTitle" idx="1"/>
          </p:nvPr>
        </p:nvSpPr>
        <p:spPr>
          <a:xfrm>
            <a:off x="0" y="2543810"/>
            <a:ext cx="9067800" cy="5867400"/>
          </a:xfrm>
        </p:spPr>
        <p:txBody>
          <a:bodyPr>
            <a:normAutofit/>
          </a:bodyPr>
          <a:lstStyle/>
          <a:p>
            <a:r>
              <a:rPr lang="en-US" sz="1600" dirty="0" smtClean="0">
                <a:solidFill>
                  <a:schemeClr val="tx1"/>
                </a:solidFill>
              </a:rPr>
              <a:t>“I </a:t>
            </a:r>
            <a:r>
              <a:rPr lang="en-US" sz="1600" dirty="0">
                <a:solidFill>
                  <a:schemeClr val="tx1"/>
                </a:solidFill>
              </a:rPr>
              <a:t>believe the most solemn duty of the American president is to protect the American people. If America shows uncertainty and weakness in this decade, the world will drift toward tragedy. This will not happen on my watch.</a:t>
            </a:r>
          </a:p>
          <a:p>
            <a:r>
              <a:rPr lang="en-US" sz="1600" dirty="0">
                <a:solidFill>
                  <a:schemeClr val="tx1"/>
                </a:solidFill>
              </a:rPr>
              <a:t>America is a Nation with a mission - and that mission comes from our most basic beliefs. We have no desire to dominate, no ambitions of empire. Our aim is a democratic peace - a peace founded upon the dignity and rights of every man and </a:t>
            </a:r>
            <a:r>
              <a:rPr lang="en-US" sz="1600" dirty="0" smtClean="0">
                <a:solidFill>
                  <a:schemeClr val="tx1"/>
                </a:solidFill>
              </a:rPr>
              <a:t>woman”.</a:t>
            </a:r>
            <a:endParaRPr lang="en-US" sz="1600" dirty="0">
              <a:solidFill>
                <a:schemeClr val="tx1"/>
              </a:solidFill>
            </a:endParaRPr>
          </a:p>
          <a:p>
            <a:pPr marL="285750" indent="-285750">
              <a:buFontTx/>
              <a:buChar char="-"/>
            </a:pPr>
            <a:r>
              <a:rPr lang="en-US" sz="1600" dirty="0" smtClean="0">
                <a:solidFill>
                  <a:schemeClr val="tx1"/>
                </a:solidFill>
              </a:rPr>
              <a:t>President George W. Bush</a:t>
            </a:r>
          </a:p>
          <a:p>
            <a:pPr marL="285750" indent="-285750">
              <a:buFontTx/>
              <a:buChar char="-"/>
            </a:pPr>
            <a:endParaRPr lang="en-US" sz="1600" dirty="0" smtClean="0">
              <a:solidFill>
                <a:schemeClr val="tx1"/>
              </a:solidFill>
            </a:endParaRPr>
          </a:p>
          <a:p>
            <a:r>
              <a:rPr lang="en-US" sz="1600" dirty="0" smtClean="0">
                <a:solidFill>
                  <a:schemeClr val="tx1"/>
                </a:solidFill>
              </a:rPr>
              <a:t>“I </a:t>
            </a:r>
            <a:r>
              <a:rPr lang="en-US" sz="1600" dirty="0">
                <a:solidFill>
                  <a:schemeClr val="tx1"/>
                </a:solidFill>
              </a:rPr>
              <a:t>know my country has not perfected itself. At times, we've struggled to keep the promise of liberty and equality for all of our people. We've made our share of mistakes, and there are times when our actions around the world have not lived up to our best intentions.</a:t>
            </a:r>
          </a:p>
          <a:p>
            <a:r>
              <a:rPr lang="en-US" sz="1600" dirty="0">
                <a:solidFill>
                  <a:schemeClr val="tx1"/>
                </a:solidFill>
              </a:rPr>
              <a:t>On every front there are clear answers out there that can make this country stronger, </a:t>
            </a:r>
            <a:r>
              <a:rPr lang="en-US" sz="1600" dirty="0" smtClean="0">
                <a:solidFill>
                  <a:schemeClr val="tx1"/>
                </a:solidFill>
              </a:rPr>
              <a:t>and we're </a:t>
            </a:r>
            <a:r>
              <a:rPr lang="en-US" sz="1600" dirty="0">
                <a:solidFill>
                  <a:schemeClr val="tx1"/>
                </a:solidFill>
              </a:rPr>
              <a:t>going to break through the fear and the frustration people are feeling. Our job is to make sure that even as we make progress, that we are also giving people a sense of hope and vision for the future”.</a:t>
            </a:r>
          </a:p>
          <a:p>
            <a:r>
              <a:rPr lang="en-US" sz="1600" dirty="0">
                <a:solidFill>
                  <a:schemeClr val="tx1"/>
                </a:solidFill>
              </a:rPr>
              <a:t>-President Barack Obama</a:t>
            </a:r>
          </a:p>
          <a:p>
            <a:endParaRPr lang="en-US" sz="1400" dirty="0" smtClean="0">
              <a:solidFill>
                <a:schemeClr val="tx1"/>
              </a:solidFill>
            </a:endParaRPr>
          </a:p>
          <a:p>
            <a:endParaRPr lang="en-US" sz="1400" dirty="0"/>
          </a:p>
          <a:p>
            <a:r>
              <a:rPr lang="en-US" sz="1400" dirty="0"/>
              <a:t/>
            </a:r>
            <a:br>
              <a:rPr lang="en-US" sz="1400" dirty="0"/>
            </a:br>
            <a:endParaRPr lang="en-US" sz="1400" dirty="0">
              <a:solidFill>
                <a:schemeClr val="tx1"/>
              </a:solidFill>
            </a:endParaRPr>
          </a:p>
        </p:txBody>
      </p:sp>
    </p:spTree>
    <p:extLst>
      <p:ext uri="{BB962C8B-B14F-4D97-AF65-F5344CB8AC3E}">
        <p14:creationId xmlns:p14="http://schemas.microsoft.com/office/powerpoint/2010/main" val="79032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Is America a nation that is growing, or is it a nation in decline? Using all of your AP US knowledge, explain your answer. </a:t>
            </a:r>
            <a:endParaRPr lang="en-US" dirty="0"/>
          </a:p>
        </p:txBody>
      </p:sp>
    </p:spTree>
    <p:extLst>
      <p:ext uri="{BB962C8B-B14F-4D97-AF65-F5344CB8AC3E}">
        <p14:creationId xmlns:p14="http://schemas.microsoft.com/office/powerpoint/2010/main" val="34044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8686800" cy="1143000"/>
          </a:xfrm>
        </p:spPr>
        <p:txBody>
          <a:bodyPr/>
          <a:lstStyle/>
          <a:p>
            <a:r>
              <a:rPr lang="en-US" sz="4000" dirty="0"/>
              <a:t>George W. Bush and </a:t>
            </a:r>
            <a:r>
              <a:rPr lang="en-US" sz="4000" dirty="0" smtClean="0"/>
              <a:t>the War on Terror</a:t>
            </a:r>
            <a:endParaRPr lang="en-US" sz="4000" dirty="0"/>
          </a:p>
        </p:txBody>
      </p:sp>
      <p:pic>
        <p:nvPicPr>
          <p:cNvPr id="23558"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066800"/>
            <a:ext cx="4419600" cy="5562600"/>
          </a:xfrm>
          <a:noFill/>
          <a:ln/>
        </p:spPr>
      </p:pic>
      <p:sp>
        <p:nvSpPr>
          <p:cNvPr id="23557" name="Rectangle 5"/>
          <p:cNvSpPr>
            <a:spLocks noGrp="1" noChangeArrowheads="1"/>
          </p:cNvSpPr>
          <p:nvPr>
            <p:ph type="body" sz="half" idx="2"/>
          </p:nvPr>
        </p:nvSpPr>
        <p:spPr>
          <a:xfrm>
            <a:off x="4419600" y="1143000"/>
            <a:ext cx="4724400" cy="5715000"/>
          </a:xfrm>
        </p:spPr>
        <p:txBody>
          <a:bodyPr/>
          <a:lstStyle/>
          <a:p>
            <a:pPr>
              <a:lnSpc>
                <a:spcPct val="80000"/>
              </a:lnSpc>
            </a:pPr>
            <a:r>
              <a:rPr lang="en-US" sz="2000" dirty="0"/>
              <a:t>1</a:t>
            </a:r>
            <a:r>
              <a:rPr lang="en-US" sz="2000" baseline="30000" dirty="0"/>
              <a:t>st</a:t>
            </a:r>
            <a:r>
              <a:rPr lang="en-US" sz="2000" dirty="0"/>
              <a:t> Term</a:t>
            </a:r>
          </a:p>
          <a:p>
            <a:pPr lvl="1">
              <a:lnSpc>
                <a:spcPct val="80000"/>
              </a:lnSpc>
            </a:pPr>
            <a:r>
              <a:rPr lang="en-US" sz="1800" dirty="0"/>
              <a:t>2000 election problem (Bush v. Gore)</a:t>
            </a:r>
          </a:p>
          <a:p>
            <a:pPr lvl="1">
              <a:lnSpc>
                <a:spcPct val="80000"/>
              </a:lnSpc>
            </a:pPr>
            <a:r>
              <a:rPr lang="en-US" sz="1800" dirty="0"/>
              <a:t>NCLB</a:t>
            </a:r>
          </a:p>
          <a:p>
            <a:pPr lvl="1">
              <a:lnSpc>
                <a:spcPct val="80000"/>
              </a:lnSpc>
            </a:pPr>
            <a:r>
              <a:rPr lang="en-US" sz="1800" dirty="0"/>
              <a:t>9/11 Terrorist Attacks</a:t>
            </a:r>
          </a:p>
          <a:p>
            <a:pPr lvl="2">
              <a:lnSpc>
                <a:spcPct val="80000"/>
              </a:lnSpc>
            </a:pPr>
            <a:r>
              <a:rPr lang="en-US" sz="1600" dirty="0"/>
              <a:t>Bin Laden and Al Qaeda</a:t>
            </a:r>
          </a:p>
          <a:p>
            <a:pPr lvl="2">
              <a:lnSpc>
                <a:spcPct val="80000"/>
              </a:lnSpc>
            </a:pPr>
            <a:r>
              <a:rPr lang="en-US" sz="1600" dirty="0"/>
              <a:t>“War on Terror”</a:t>
            </a:r>
          </a:p>
          <a:p>
            <a:pPr lvl="2">
              <a:lnSpc>
                <a:spcPct val="80000"/>
              </a:lnSpc>
            </a:pPr>
            <a:r>
              <a:rPr lang="en-US" sz="1600" dirty="0"/>
              <a:t>PATRIOT </a:t>
            </a:r>
            <a:r>
              <a:rPr lang="en-US" sz="1600" dirty="0" smtClean="0"/>
              <a:t>Act, Homeland Security</a:t>
            </a:r>
            <a:endParaRPr lang="en-US" sz="1600" dirty="0"/>
          </a:p>
          <a:p>
            <a:pPr lvl="1">
              <a:lnSpc>
                <a:spcPct val="80000"/>
              </a:lnSpc>
            </a:pPr>
            <a:r>
              <a:rPr lang="en-US" sz="1800" dirty="0"/>
              <a:t>War on Afghanistan </a:t>
            </a:r>
          </a:p>
          <a:p>
            <a:pPr lvl="1">
              <a:lnSpc>
                <a:spcPct val="80000"/>
              </a:lnSpc>
            </a:pPr>
            <a:r>
              <a:rPr lang="en-US" sz="1800" dirty="0"/>
              <a:t>War in Iraq</a:t>
            </a:r>
          </a:p>
          <a:p>
            <a:pPr lvl="2">
              <a:lnSpc>
                <a:spcPct val="80000"/>
              </a:lnSpc>
            </a:pPr>
            <a:r>
              <a:rPr lang="en-US" sz="1600" dirty="0"/>
              <a:t>Hussein and </a:t>
            </a:r>
            <a:r>
              <a:rPr lang="en-US" sz="1600" dirty="0" smtClean="0"/>
              <a:t>WMDs</a:t>
            </a:r>
          </a:p>
          <a:p>
            <a:pPr lvl="2">
              <a:lnSpc>
                <a:spcPct val="80000"/>
              </a:lnSpc>
            </a:pPr>
            <a:r>
              <a:rPr lang="en-US" sz="1600" dirty="0" smtClean="0"/>
              <a:t>“Bush Doctrine”</a:t>
            </a:r>
            <a:endParaRPr lang="en-US" sz="1600" dirty="0"/>
          </a:p>
          <a:p>
            <a:pPr>
              <a:lnSpc>
                <a:spcPct val="80000"/>
              </a:lnSpc>
            </a:pPr>
            <a:r>
              <a:rPr lang="en-US" sz="2000" dirty="0"/>
              <a:t>2</a:t>
            </a:r>
            <a:r>
              <a:rPr lang="en-US" sz="2000" baseline="30000" dirty="0"/>
              <a:t>nd</a:t>
            </a:r>
            <a:r>
              <a:rPr lang="en-US" sz="2000" dirty="0"/>
              <a:t> Term</a:t>
            </a:r>
          </a:p>
          <a:p>
            <a:pPr lvl="1">
              <a:lnSpc>
                <a:spcPct val="80000"/>
              </a:lnSpc>
            </a:pPr>
            <a:r>
              <a:rPr lang="en-US" sz="1800" dirty="0"/>
              <a:t>2004 election  Bush vs Kerry</a:t>
            </a:r>
          </a:p>
          <a:p>
            <a:pPr lvl="1">
              <a:lnSpc>
                <a:spcPct val="80000"/>
              </a:lnSpc>
            </a:pPr>
            <a:r>
              <a:rPr lang="en-US" sz="1800" dirty="0"/>
              <a:t>The Roberts Court </a:t>
            </a:r>
          </a:p>
          <a:p>
            <a:pPr lvl="1">
              <a:lnSpc>
                <a:spcPct val="80000"/>
              </a:lnSpc>
            </a:pPr>
            <a:r>
              <a:rPr lang="en-US" sz="1800" dirty="0"/>
              <a:t>Hurricane Katrina</a:t>
            </a:r>
          </a:p>
          <a:p>
            <a:pPr lvl="1">
              <a:lnSpc>
                <a:spcPct val="80000"/>
              </a:lnSpc>
            </a:pPr>
            <a:r>
              <a:rPr lang="en-US" sz="1800" dirty="0"/>
              <a:t>Wiretapping Scandal </a:t>
            </a:r>
          </a:p>
          <a:p>
            <a:pPr lvl="1">
              <a:lnSpc>
                <a:spcPct val="80000"/>
              </a:lnSpc>
            </a:pPr>
            <a:r>
              <a:rPr lang="en-US" sz="1800" dirty="0"/>
              <a:t>Stalled Social Security Reforms </a:t>
            </a:r>
          </a:p>
          <a:p>
            <a:pPr lvl="1">
              <a:lnSpc>
                <a:spcPct val="80000"/>
              </a:lnSpc>
            </a:pPr>
            <a:r>
              <a:rPr lang="en-US" sz="1800" dirty="0"/>
              <a:t>2006 Congressional Elections</a:t>
            </a:r>
          </a:p>
          <a:p>
            <a:pPr lvl="2">
              <a:lnSpc>
                <a:spcPct val="80000"/>
              </a:lnSpc>
            </a:pPr>
            <a:r>
              <a:rPr lang="en-US" sz="1600" dirty="0"/>
              <a:t>Dem wins and failures</a:t>
            </a:r>
          </a:p>
          <a:p>
            <a:pPr lvl="1">
              <a:lnSpc>
                <a:spcPct val="80000"/>
              </a:lnSpc>
            </a:pPr>
            <a:r>
              <a:rPr lang="en-US" sz="1800" dirty="0"/>
              <a:t>Iraq “Troop Surge”</a:t>
            </a:r>
          </a:p>
          <a:p>
            <a:pPr lvl="1">
              <a:lnSpc>
                <a:spcPct val="80000"/>
              </a:lnSpc>
            </a:pPr>
            <a:r>
              <a:rPr lang="en-US" sz="1800" dirty="0"/>
              <a:t>Economic Problems </a:t>
            </a:r>
          </a:p>
          <a:p>
            <a:pPr>
              <a:lnSpc>
                <a:spcPct val="80000"/>
              </a:lnSpc>
            </a:pPr>
            <a:endParaRPr lang="en-US" sz="2000" dirty="0"/>
          </a:p>
        </p:txBody>
      </p:sp>
    </p:spTree>
    <p:extLst>
      <p:ext uri="{BB962C8B-B14F-4D97-AF65-F5344CB8AC3E}">
        <p14:creationId xmlns:p14="http://schemas.microsoft.com/office/powerpoint/2010/main" val="1852774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5169" y="-327026"/>
            <a:ext cx="8229600" cy="1139825"/>
          </a:xfrm>
        </p:spPr>
        <p:txBody>
          <a:bodyPr/>
          <a:lstStyle/>
          <a:p>
            <a:r>
              <a:rPr lang="en-US" dirty="0"/>
              <a:t>Obama: Change in America?</a:t>
            </a:r>
          </a:p>
        </p:txBody>
      </p:sp>
      <p:sp>
        <p:nvSpPr>
          <p:cNvPr id="45062" name="Rectangle 6"/>
          <p:cNvSpPr>
            <a:spLocks noGrp="1" noChangeArrowheads="1"/>
          </p:cNvSpPr>
          <p:nvPr>
            <p:ph sz="half" idx="1"/>
          </p:nvPr>
        </p:nvSpPr>
        <p:spPr/>
        <p:txBody>
          <a:bodyPr/>
          <a:lstStyle/>
          <a:p>
            <a:pPr>
              <a:lnSpc>
                <a:spcPct val="80000"/>
              </a:lnSpc>
            </a:pPr>
            <a:endParaRPr lang="en-US" sz="2000"/>
          </a:p>
        </p:txBody>
      </p:sp>
      <p:sp>
        <p:nvSpPr>
          <p:cNvPr id="45063" name="Rectangle 7"/>
          <p:cNvSpPr>
            <a:spLocks noGrp="1" noChangeArrowheads="1"/>
          </p:cNvSpPr>
          <p:nvPr>
            <p:ph type="body" sz="half" idx="2"/>
          </p:nvPr>
        </p:nvSpPr>
        <p:spPr>
          <a:xfrm>
            <a:off x="3653609" y="588498"/>
            <a:ext cx="5464600" cy="6421902"/>
          </a:xfrm>
        </p:spPr>
        <p:txBody>
          <a:bodyPr>
            <a:normAutofit fontScale="92500" lnSpcReduction="10000"/>
          </a:bodyPr>
          <a:lstStyle/>
          <a:p>
            <a:pPr>
              <a:lnSpc>
                <a:spcPct val="80000"/>
              </a:lnSpc>
            </a:pPr>
            <a:r>
              <a:rPr lang="en-US" sz="2600" dirty="0"/>
              <a:t>Election 2008</a:t>
            </a:r>
          </a:p>
          <a:p>
            <a:pPr lvl="1">
              <a:lnSpc>
                <a:spcPct val="80000"/>
              </a:lnSpc>
            </a:pPr>
            <a:r>
              <a:rPr lang="en-US" sz="2600" dirty="0"/>
              <a:t>Obama vs McCain</a:t>
            </a:r>
          </a:p>
          <a:p>
            <a:pPr>
              <a:lnSpc>
                <a:spcPct val="80000"/>
              </a:lnSpc>
            </a:pPr>
            <a:r>
              <a:rPr lang="en-US" sz="2600" dirty="0"/>
              <a:t>Domestic Issues</a:t>
            </a:r>
          </a:p>
          <a:p>
            <a:pPr lvl="1">
              <a:lnSpc>
                <a:spcPct val="80000"/>
              </a:lnSpc>
            </a:pPr>
            <a:r>
              <a:rPr lang="en-US" sz="2600" dirty="0"/>
              <a:t>TARP continued &amp; “Bailout” of GM</a:t>
            </a:r>
          </a:p>
          <a:p>
            <a:pPr lvl="1">
              <a:lnSpc>
                <a:spcPct val="80000"/>
              </a:lnSpc>
            </a:pPr>
            <a:r>
              <a:rPr lang="en-US" sz="2600" dirty="0"/>
              <a:t>The Stimulus Act</a:t>
            </a:r>
          </a:p>
          <a:p>
            <a:pPr lvl="1">
              <a:lnSpc>
                <a:spcPct val="80000"/>
              </a:lnSpc>
            </a:pPr>
            <a:r>
              <a:rPr lang="en-US" sz="2600" dirty="0"/>
              <a:t>Passage of </a:t>
            </a:r>
            <a:r>
              <a:rPr lang="en-US" sz="2600" dirty="0" smtClean="0"/>
              <a:t>the Affordable Healthcare Act (“Obamacare”)</a:t>
            </a:r>
          </a:p>
          <a:p>
            <a:pPr lvl="2">
              <a:lnSpc>
                <a:spcPct val="80000"/>
              </a:lnSpc>
            </a:pPr>
            <a:r>
              <a:rPr lang="en-US" sz="2600" dirty="0"/>
              <a:t> National Federation of Independent Business </a:t>
            </a:r>
            <a:r>
              <a:rPr lang="en-US" sz="2600" dirty="0" smtClean="0"/>
              <a:t>v.  Sibelius </a:t>
            </a:r>
            <a:endParaRPr lang="en-US" sz="2600" dirty="0"/>
          </a:p>
          <a:p>
            <a:pPr lvl="1">
              <a:lnSpc>
                <a:spcPct val="80000"/>
              </a:lnSpc>
            </a:pPr>
            <a:r>
              <a:rPr lang="en-US" sz="2600" dirty="0" smtClean="0"/>
              <a:t>Eroding </a:t>
            </a:r>
            <a:r>
              <a:rPr lang="en-US" sz="2600" dirty="0"/>
              <a:t>“Don’t Ask</a:t>
            </a:r>
            <a:r>
              <a:rPr lang="en-US" sz="2600" dirty="0" smtClean="0"/>
              <a:t>…”</a:t>
            </a:r>
          </a:p>
          <a:p>
            <a:pPr lvl="2">
              <a:lnSpc>
                <a:spcPct val="80000"/>
              </a:lnSpc>
            </a:pPr>
            <a:r>
              <a:rPr lang="en-US" sz="2600" dirty="0"/>
              <a:t>Obergefell v. Hodges </a:t>
            </a:r>
            <a:endParaRPr lang="en-US" sz="2600" dirty="0" smtClean="0"/>
          </a:p>
          <a:p>
            <a:pPr lvl="1">
              <a:lnSpc>
                <a:spcPct val="80000"/>
              </a:lnSpc>
            </a:pPr>
            <a:r>
              <a:rPr lang="en-US" sz="2600" dirty="0" smtClean="0"/>
              <a:t>Outsourcing and other economic woes</a:t>
            </a:r>
            <a:endParaRPr lang="en-US" sz="2600" dirty="0"/>
          </a:p>
          <a:p>
            <a:pPr>
              <a:lnSpc>
                <a:spcPct val="80000"/>
              </a:lnSpc>
            </a:pPr>
            <a:r>
              <a:rPr lang="en-US" sz="2600" dirty="0"/>
              <a:t>Budget Politics</a:t>
            </a:r>
          </a:p>
          <a:p>
            <a:pPr lvl="1">
              <a:lnSpc>
                <a:spcPct val="80000"/>
              </a:lnSpc>
            </a:pPr>
            <a:r>
              <a:rPr lang="en-US" sz="2600" dirty="0" smtClean="0"/>
              <a:t>Mandate/Entitlement Spending &amp; Rise </a:t>
            </a:r>
            <a:r>
              <a:rPr lang="en-US" sz="2600" dirty="0"/>
              <a:t>of the Tea Party</a:t>
            </a:r>
          </a:p>
          <a:p>
            <a:pPr lvl="1">
              <a:lnSpc>
                <a:spcPct val="80000"/>
              </a:lnSpc>
            </a:pPr>
            <a:r>
              <a:rPr lang="en-US" sz="2600" dirty="0" smtClean="0"/>
              <a:t>2010 </a:t>
            </a:r>
            <a:r>
              <a:rPr lang="en-US" sz="2600" dirty="0"/>
              <a:t>midterm elections</a:t>
            </a:r>
          </a:p>
          <a:p>
            <a:r>
              <a:rPr lang="en-US" sz="2600" dirty="0"/>
              <a:t>Re-Election 2012 </a:t>
            </a:r>
          </a:p>
          <a:p>
            <a:pPr lvl="1"/>
            <a:r>
              <a:rPr lang="en-US" sz="2600" dirty="0"/>
              <a:t>Obama vs </a:t>
            </a:r>
            <a:r>
              <a:rPr lang="en-US" sz="2600" dirty="0" smtClean="0"/>
              <a:t>Romney</a:t>
            </a:r>
          </a:p>
          <a:p>
            <a:pPr lvl="1">
              <a:lnSpc>
                <a:spcPct val="80000"/>
              </a:lnSpc>
            </a:pPr>
            <a:endParaRPr lang="en-US" sz="1600" dirty="0" smtClean="0"/>
          </a:p>
        </p:txBody>
      </p:sp>
      <p:pic>
        <p:nvPicPr>
          <p:cNvPr id="45067" name="Picture 11" descr="President_Official_Portrait_Hi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 y="609600"/>
            <a:ext cx="367236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06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082"/>
            <a:ext cx="8229600" cy="1139825"/>
          </a:xfrm>
        </p:spPr>
        <p:txBody>
          <a:bodyPr/>
          <a:lstStyle/>
          <a:p>
            <a:r>
              <a:rPr lang="en-US" dirty="0" smtClean="0"/>
              <a:t>Obama’s Foreign Policy- “The Reset”</a:t>
            </a:r>
            <a:endParaRPr lang="en-US" dirty="0"/>
          </a:p>
        </p:txBody>
      </p:sp>
      <p:pic>
        <p:nvPicPr>
          <p:cNvPr id="5" name="Content Placeholder 4"/>
          <p:cNvPicPr>
            <a:picLocks noGrp="1" noChangeAspect="1"/>
          </p:cNvPicPr>
          <p:nvPr>
            <p:ph sz="half" idx="1"/>
          </p:nvPr>
        </p:nvPicPr>
        <p:blipFill>
          <a:blip r:embed="rId2"/>
          <a:stretch>
            <a:fillRect/>
          </a:stretch>
        </p:blipFill>
        <p:spPr>
          <a:xfrm>
            <a:off x="182367" y="3935437"/>
            <a:ext cx="4361498" cy="2886221"/>
          </a:xfrm>
          <a:prstGeom prst="rect">
            <a:avLst/>
          </a:prstGeom>
        </p:spPr>
      </p:pic>
      <p:sp>
        <p:nvSpPr>
          <p:cNvPr id="4" name="Text Placeholder 3"/>
          <p:cNvSpPr>
            <a:spLocks noGrp="1"/>
          </p:cNvSpPr>
          <p:nvPr>
            <p:ph type="body" sz="half" idx="2"/>
          </p:nvPr>
        </p:nvSpPr>
        <p:spPr>
          <a:xfrm>
            <a:off x="4687728" y="838200"/>
            <a:ext cx="4392638" cy="5983458"/>
          </a:xfrm>
        </p:spPr>
        <p:txBody>
          <a:bodyPr>
            <a:normAutofit fontScale="92500"/>
          </a:bodyPr>
          <a:lstStyle/>
          <a:p>
            <a:r>
              <a:rPr lang="en-US" sz="2600" dirty="0" smtClean="0"/>
              <a:t>“Arab </a:t>
            </a:r>
            <a:r>
              <a:rPr lang="en-US" sz="2600" dirty="0"/>
              <a:t>Spring” (Egypt, etc</a:t>
            </a:r>
            <a:r>
              <a:rPr lang="en-US" sz="2600" dirty="0" smtClean="0"/>
              <a:t>.)</a:t>
            </a:r>
          </a:p>
          <a:p>
            <a:pPr lvl="1"/>
            <a:r>
              <a:rPr lang="en-US" sz="2600" dirty="0" smtClean="0"/>
              <a:t>The Cairo Speech and after</a:t>
            </a:r>
          </a:p>
          <a:p>
            <a:r>
              <a:rPr lang="en-US" sz="2600" dirty="0" smtClean="0"/>
              <a:t>Russian “Reset”</a:t>
            </a:r>
            <a:endParaRPr lang="en-US" sz="2600" dirty="0"/>
          </a:p>
          <a:p>
            <a:r>
              <a:rPr lang="en-US" sz="2600" dirty="0"/>
              <a:t>NATO in Libya</a:t>
            </a:r>
          </a:p>
          <a:p>
            <a:r>
              <a:rPr lang="en-US" sz="2600" dirty="0"/>
              <a:t>Killing Osama Bin Laden (May 2011</a:t>
            </a:r>
            <a:r>
              <a:rPr lang="en-US" sz="2600" dirty="0" smtClean="0"/>
              <a:t>)</a:t>
            </a:r>
          </a:p>
          <a:p>
            <a:r>
              <a:rPr lang="en-US" sz="2600" dirty="0" smtClean="0"/>
              <a:t>Iraq “Drawdown” (Dec 2011)</a:t>
            </a:r>
            <a:endParaRPr lang="en-US" sz="2600" dirty="0"/>
          </a:p>
          <a:p>
            <a:r>
              <a:rPr lang="en-US" sz="2600" dirty="0"/>
              <a:t>The Rise of ISIS</a:t>
            </a:r>
          </a:p>
          <a:p>
            <a:r>
              <a:rPr lang="en-US" sz="2600" dirty="0" smtClean="0"/>
              <a:t>NSA </a:t>
            </a:r>
            <a:r>
              <a:rPr lang="en-US" sz="2600" dirty="0"/>
              <a:t>Domestic “intelligence gathering” </a:t>
            </a:r>
            <a:r>
              <a:rPr lang="en-US" sz="2600" dirty="0" smtClean="0"/>
              <a:t>(Edward Snowden, WikiLeaks)</a:t>
            </a:r>
            <a:endParaRPr lang="en-US" sz="2600" dirty="0"/>
          </a:p>
          <a:p>
            <a:r>
              <a:rPr lang="en-US" sz="2600" dirty="0" smtClean="0"/>
              <a:t>“</a:t>
            </a:r>
            <a:r>
              <a:rPr lang="en-US" sz="2600" dirty="0"/>
              <a:t>Opening Cuba” </a:t>
            </a:r>
          </a:p>
          <a:p>
            <a:r>
              <a:rPr lang="en-US" sz="2600" dirty="0" smtClean="0"/>
              <a:t>Iran </a:t>
            </a:r>
            <a:r>
              <a:rPr lang="en-US" sz="2600" dirty="0"/>
              <a:t>Nuclear Deal</a:t>
            </a:r>
          </a:p>
          <a:p>
            <a:endParaRPr lang="en-US" dirty="0"/>
          </a:p>
        </p:txBody>
      </p:sp>
      <p:pic>
        <p:nvPicPr>
          <p:cNvPr id="7" name="Picture 6"/>
          <p:cNvPicPr>
            <a:picLocks noChangeAspect="1"/>
          </p:cNvPicPr>
          <p:nvPr/>
        </p:nvPicPr>
        <p:blipFill>
          <a:blip r:embed="rId3"/>
          <a:stretch>
            <a:fillRect/>
          </a:stretch>
        </p:blipFill>
        <p:spPr>
          <a:xfrm>
            <a:off x="5678" y="694409"/>
            <a:ext cx="4714875" cy="3143250"/>
          </a:xfrm>
          <a:prstGeom prst="rect">
            <a:avLst/>
          </a:prstGeom>
        </p:spPr>
      </p:pic>
    </p:spTree>
    <p:extLst>
      <p:ext uri="{BB962C8B-B14F-4D97-AF65-F5344CB8AC3E}">
        <p14:creationId xmlns:p14="http://schemas.microsoft.com/office/powerpoint/2010/main" val="238977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5"/>
            <a:ext cx="8229600" cy="1139825"/>
          </a:xfrm>
        </p:spPr>
        <p:txBody>
          <a:bodyPr/>
          <a:lstStyle/>
          <a:p>
            <a:r>
              <a:rPr lang="en-US" dirty="0" smtClean="0"/>
              <a:t>Election 2016 (Trump vs. Clinton)</a:t>
            </a:r>
            <a:endParaRPr lang="en-US" dirty="0"/>
          </a:p>
        </p:txBody>
      </p:sp>
      <p:pic>
        <p:nvPicPr>
          <p:cNvPr id="5" name="Content Placeholder 4"/>
          <p:cNvPicPr>
            <a:picLocks noGrp="1" noChangeAspect="1"/>
          </p:cNvPicPr>
          <p:nvPr>
            <p:ph sz="half" idx="1"/>
          </p:nvPr>
        </p:nvPicPr>
        <p:blipFill>
          <a:blip r:embed="rId2"/>
          <a:stretch>
            <a:fillRect/>
          </a:stretch>
        </p:blipFill>
        <p:spPr>
          <a:xfrm>
            <a:off x="171002" y="3200400"/>
            <a:ext cx="4191000" cy="3578537"/>
          </a:xfrm>
          <a:prstGeom prst="rect">
            <a:avLst/>
          </a:prstGeom>
        </p:spPr>
      </p:pic>
      <p:sp>
        <p:nvSpPr>
          <p:cNvPr id="4" name="Text Placeholder 3"/>
          <p:cNvSpPr>
            <a:spLocks noGrp="1"/>
          </p:cNvSpPr>
          <p:nvPr>
            <p:ph type="body" sz="half" idx="2"/>
          </p:nvPr>
        </p:nvSpPr>
        <p:spPr>
          <a:xfrm>
            <a:off x="4419600" y="1143000"/>
            <a:ext cx="4724399" cy="5715000"/>
          </a:xfrm>
        </p:spPr>
        <p:txBody>
          <a:bodyPr>
            <a:normAutofit lnSpcReduction="10000"/>
          </a:bodyPr>
          <a:lstStyle/>
          <a:p>
            <a:r>
              <a:rPr lang="en-US" dirty="0" smtClean="0"/>
              <a:t>Voter Discontent- reasons?</a:t>
            </a:r>
          </a:p>
          <a:p>
            <a:pPr lvl="1"/>
            <a:r>
              <a:rPr lang="en-US" dirty="0" smtClean="0"/>
              <a:t>Anemic Economic Growth </a:t>
            </a:r>
          </a:p>
          <a:p>
            <a:pPr lvl="1"/>
            <a:r>
              <a:rPr lang="en-US" dirty="0" smtClean="0"/>
              <a:t>Loss of industrial jobs (“rustbelt</a:t>
            </a:r>
            <a:r>
              <a:rPr lang="en-US" dirty="0" smtClean="0"/>
              <a:t>”)</a:t>
            </a:r>
          </a:p>
          <a:p>
            <a:pPr lvl="1"/>
            <a:r>
              <a:rPr lang="en-US" dirty="0" smtClean="0"/>
              <a:t>Obamacare costs </a:t>
            </a:r>
          </a:p>
          <a:p>
            <a:pPr lvl="1"/>
            <a:r>
              <a:rPr lang="en-US" dirty="0" smtClean="0"/>
              <a:t>Foreign </a:t>
            </a:r>
            <a:r>
              <a:rPr lang="en-US" dirty="0" smtClean="0"/>
              <a:t>Anxieties</a:t>
            </a:r>
          </a:p>
          <a:p>
            <a:r>
              <a:rPr lang="en-US" dirty="0" smtClean="0"/>
              <a:t>Republican Divisions</a:t>
            </a:r>
            <a:r>
              <a:rPr lang="en-US" dirty="0" smtClean="0">
                <a:sym typeface="Wingdings" panose="05000000000000000000" pitchFamily="2" charset="2"/>
              </a:rPr>
              <a:t> Trump</a:t>
            </a:r>
          </a:p>
          <a:p>
            <a:r>
              <a:rPr lang="en-US" dirty="0" smtClean="0">
                <a:sym typeface="Wingdings" panose="05000000000000000000" pitchFamily="2" charset="2"/>
              </a:rPr>
              <a:t>Democrats polarized (Bernie Sanders)</a:t>
            </a:r>
          </a:p>
          <a:p>
            <a:r>
              <a:rPr lang="en-US" dirty="0" smtClean="0">
                <a:sym typeface="Wingdings" panose="05000000000000000000" pitchFamily="2" charset="2"/>
              </a:rPr>
              <a:t>Reasons for Clinton’s Defeat</a:t>
            </a:r>
          </a:p>
          <a:p>
            <a:pPr lvl="1"/>
            <a:r>
              <a:rPr lang="en-US" dirty="0">
                <a:sym typeface="Wingdings" panose="05000000000000000000" pitchFamily="2" charset="2"/>
              </a:rPr>
              <a:t>FBI Investigation of Clinton emails?</a:t>
            </a:r>
          </a:p>
          <a:p>
            <a:pPr lvl="1"/>
            <a:r>
              <a:rPr lang="en-US" dirty="0">
                <a:sym typeface="Wingdings" panose="05000000000000000000" pitchFamily="2" charset="2"/>
              </a:rPr>
              <a:t>Russia and “Fake News</a:t>
            </a:r>
            <a:r>
              <a:rPr lang="en-US" dirty="0" smtClean="0">
                <a:sym typeface="Wingdings" panose="05000000000000000000" pitchFamily="2" charset="2"/>
              </a:rPr>
              <a:t>”?</a:t>
            </a:r>
          </a:p>
          <a:p>
            <a:pPr lvl="1"/>
            <a:r>
              <a:rPr lang="en-US" dirty="0" smtClean="0">
                <a:sym typeface="Wingdings" panose="05000000000000000000" pitchFamily="2" charset="2"/>
              </a:rPr>
              <a:t>Misogyny?</a:t>
            </a:r>
            <a:endParaRPr lang="en-US" dirty="0">
              <a:sym typeface="Wingdings" panose="05000000000000000000" pitchFamily="2" charset="2"/>
            </a:endParaRPr>
          </a:p>
          <a:p>
            <a:pPr lvl="1"/>
            <a:r>
              <a:rPr lang="en-US" dirty="0" smtClean="0">
                <a:sym typeface="Wingdings" panose="05000000000000000000" pitchFamily="2" charset="2"/>
              </a:rPr>
              <a:t>Clinton’s lack of campaigning &amp; message?</a:t>
            </a:r>
          </a:p>
          <a:p>
            <a:pPr lvl="1"/>
            <a:r>
              <a:rPr lang="en-US" dirty="0" smtClean="0">
                <a:sym typeface="Wingdings" panose="05000000000000000000" pitchFamily="2" charset="2"/>
              </a:rPr>
              <a:t>Disconnect between Democratic base and democratic leadership?</a:t>
            </a:r>
          </a:p>
          <a:p>
            <a:pPr lvl="1"/>
            <a:endParaRPr lang="en-US" dirty="0">
              <a:sym typeface="Wingdings" panose="05000000000000000000" pitchFamily="2" charset="2"/>
            </a:endParaRPr>
          </a:p>
          <a:p>
            <a:endParaRPr lang="en-US" dirty="0"/>
          </a:p>
        </p:txBody>
      </p:sp>
      <p:pic>
        <p:nvPicPr>
          <p:cNvPr id="3" name="Picture 2"/>
          <p:cNvPicPr>
            <a:picLocks noChangeAspect="1"/>
          </p:cNvPicPr>
          <p:nvPr/>
        </p:nvPicPr>
        <p:blipFill>
          <a:blip r:embed="rId3"/>
          <a:stretch>
            <a:fillRect/>
          </a:stretch>
        </p:blipFill>
        <p:spPr>
          <a:xfrm>
            <a:off x="-3517" y="609600"/>
            <a:ext cx="4307921" cy="2422506"/>
          </a:xfrm>
          <a:prstGeom prst="rect">
            <a:avLst/>
          </a:prstGeom>
        </p:spPr>
      </p:pic>
    </p:spTree>
    <p:extLst>
      <p:ext uri="{BB962C8B-B14F-4D97-AF65-F5344CB8AC3E}">
        <p14:creationId xmlns:p14="http://schemas.microsoft.com/office/powerpoint/2010/main" val="49556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Electoral Vote 2016</a:t>
            </a:r>
            <a:endParaRPr lang="en-US" dirty="0"/>
          </a:p>
        </p:txBody>
      </p:sp>
      <p:pic>
        <p:nvPicPr>
          <p:cNvPr id="5" name="Content Placeholder 4"/>
          <p:cNvPicPr>
            <a:picLocks noGrp="1" noChangeAspect="1"/>
          </p:cNvPicPr>
          <p:nvPr>
            <p:ph sz="half" idx="1"/>
          </p:nvPr>
        </p:nvPicPr>
        <p:blipFill>
          <a:blip r:embed="rId2"/>
          <a:stretch>
            <a:fillRect/>
          </a:stretch>
        </p:blipFill>
        <p:spPr>
          <a:xfrm>
            <a:off x="0" y="1619013"/>
            <a:ext cx="9144000" cy="5202645"/>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323760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Vote</a:t>
            </a:r>
            <a:endParaRPr lang="en-US" dirty="0"/>
          </a:p>
        </p:txBody>
      </p:sp>
      <p:pic>
        <p:nvPicPr>
          <p:cNvPr id="5" name="Content Placeholder 4"/>
          <p:cNvPicPr>
            <a:picLocks noGrp="1" noChangeAspect="1"/>
          </p:cNvPicPr>
          <p:nvPr>
            <p:ph sz="half" idx="1"/>
          </p:nvPr>
        </p:nvPicPr>
        <p:blipFill>
          <a:blip r:embed="rId2"/>
          <a:stretch>
            <a:fillRect/>
          </a:stretch>
        </p:blipFill>
        <p:spPr>
          <a:xfrm>
            <a:off x="252737" y="1676400"/>
            <a:ext cx="8410617" cy="4724400"/>
          </a:xfrm>
          <a:prstGeom prst="rect">
            <a:avLst/>
          </a:prstGeom>
        </p:spPr>
      </p:pic>
      <p:sp>
        <p:nvSpPr>
          <p:cNvPr id="4" name="Text Placeholder 3"/>
          <p:cNvSpPr>
            <a:spLocks noGrp="1"/>
          </p:cNvSpPr>
          <p:nvPr>
            <p:ph type="body" sz="half" idx="2"/>
          </p:nvPr>
        </p:nvSpPr>
        <p:spPr>
          <a:xfrm>
            <a:off x="7086600" y="5943600"/>
            <a:ext cx="1600200" cy="187325"/>
          </a:xfrm>
        </p:spPr>
        <p:txBody>
          <a:bodyPr>
            <a:normAutofit fontScale="25000" lnSpcReduction="20000"/>
          </a:bodyPr>
          <a:lstStyle/>
          <a:p>
            <a:endParaRPr lang="en-US" dirty="0"/>
          </a:p>
        </p:txBody>
      </p:sp>
    </p:spTree>
    <p:extLst>
      <p:ext uri="{BB962C8B-B14F-4D97-AF65-F5344CB8AC3E}">
        <p14:creationId xmlns:p14="http://schemas.microsoft.com/office/powerpoint/2010/main" val="344922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Discontent: Tale of the Tape</a:t>
            </a:r>
            <a:endParaRPr lang="en-US" dirty="0"/>
          </a:p>
        </p:txBody>
      </p:sp>
      <p:pic>
        <p:nvPicPr>
          <p:cNvPr id="5" name="Content Placeholder 4"/>
          <p:cNvPicPr>
            <a:picLocks noGrp="1" noChangeAspect="1"/>
          </p:cNvPicPr>
          <p:nvPr>
            <p:ph sz="half" idx="1"/>
          </p:nvPr>
        </p:nvPicPr>
        <p:blipFill>
          <a:blip r:embed="rId2"/>
          <a:stretch>
            <a:fillRect/>
          </a:stretch>
        </p:blipFill>
        <p:spPr>
          <a:xfrm>
            <a:off x="533400" y="1628653"/>
            <a:ext cx="8077200" cy="2409947"/>
          </a:xfrm>
          <a:prstGeom prst="rect">
            <a:avLst/>
          </a:prstGeom>
        </p:spPr>
      </p:pic>
      <p:sp>
        <p:nvSpPr>
          <p:cNvPr id="4" name="Text Placeholder 3"/>
          <p:cNvSpPr>
            <a:spLocks noGrp="1"/>
          </p:cNvSpPr>
          <p:nvPr>
            <p:ph type="body" sz="half" idx="2"/>
          </p:nvPr>
        </p:nvSpPr>
        <p:spPr>
          <a:xfrm flipV="1">
            <a:off x="4648200" y="6130925"/>
            <a:ext cx="3886200" cy="45719"/>
          </a:xfrm>
        </p:spPr>
        <p:txBody>
          <a:bodyPr>
            <a:normAutofit fontScale="25000" lnSpcReduction="20000"/>
          </a:bodyPr>
          <a:lstStyle/>
          <a:p>
            <a:endParaRPr lang="en-US" dirty="0"/>
          </a:p>
        </p:txBody>
      </p:sp>
      <p:pic>
        <p:nvPicPr>
          <p:cNvPr id="6" name="Picture 5"/>
          <p:cNvPicPr>
            <a:picLocks noChangeAspect="1"/>
          </p:cNvPicPr>
          <p:nvPr/>
        </p:nvPicPr>
        <p:blipFill>
          <a:blip r:embed="rId3"/>
          <a:stretch>
            <a:fillRect/>
          </a:stretch>
        </p:blipFill>
        <p:spPr>
          <a:xfrm>
            <a:off x="524096" y="4038600"/>
            <a:ext cx="8095808" cy="2685891"/>
          </a:xfrm>
          <a:prstGeom prst="rect">
            <a:avLst/>
          </a:prstGeom>
        </p:spPr>
      </p:pic>
    </p:spTree>
    <p:extLst>
      <p:ext uri="{BB962C8B-B14F-4D97-AF65-F5344CB8AC3E}">
        <p14:creationId xmlns:p14="http://schemas.microsoft.com/office/powerpoint/2010/main" val="285788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Little Historical Perspective </a:t>
            </a:r>
            <a:br>
              <a:rPr lang="en-US" dirty="0" smtClean="0"/>
            </a:br>
            <a:r>
              <a:rPr lang="en-US" dirty="0" smtClean="0"/>
              <a:t>(leaves out election of 1824)</a:t>
            </a:r>
            <a:endParaRPr lang="en-US" dirty="0"/>
          </a:p>
        </p:txBody>
      </p:sp>
      <p:pic>
        <p:nvPicPr>
          <p:cNvPr id="5" name="Content Placeholder 4"/>
          <p:cNvPicPr>
            <a:picLocks noGrp="1" noChangeAspect="1"/>
          </p:cNvPicPr>
          <p:nvPr>
            <p:ph sz="half" idx="1"/>
          </p:nvPr>
        </p:nvPicPr>
        <p:blipFill>
          <a:blip r:embed="rId2"/>
          <a:stretch>
            <a:fillRect/>
          </a:stretch>
        </p:blipFill>
        <p:spPr>
          <a:xfrm>
            <a:off x="457200" y="1905000"/>
            <a:ext cx="7507892" cy="4713287"/>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98809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368</TotalTime>
  <Words>570</Words>
  <Application>Microsoft Office PowerPoint</Application>
  <PresentationFormat>On-screen Show (4:3)</PresentationFormat>
  <Paragraphs>80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Clarity</vt:lpstr>
      <vt:lpstr>Topic: America In the 21st Century: Growth or Decline?</vt:lpstr>
      <vt:lpstr>George W. Bush and the War on Terror</vt:lpstr>
      <vt:lpstr>Obama: Change in America?</vt:lpstr>
      <vt:lpstr>Obama’s Foreign Policy- “The Reset”</vt:lpstr>
      <vt:lpstr>Election 2016 (Trump vs. Clinton)</vt:lpstr>
      <vt:lpstr>The Electoral Vote 2016</vt:lpstr>
      <vt:lpstr>Popular Vote</vt:lpstr>
      <vt:lpstr>Voter Discontent: Tale of the Tape</vt:lpstr>
      <vt:lpstr>A Little Historical Perspective  (leaves out election of 1824)</vt:lpstr>
      <vt:lpstr>Conclusion</vt:lpstr>
    </vt:vector>
  </TitlesOfParts>
  <Company>Oyster Bay 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America In the 21st Century: Growth or Decline?</dc:title>
  <dc:creator>Pontillo, David</dc:creator>
  <cp:lastModifiedBy>Pontillo, David</cp:lastModifiedBy>
  <cp:revision>33</cp:revision>
  <cp:lastPrinted>2016-05-06T14:18:43Z</cp:lastPrinted>
  <dcterms:created xsi:type="dcterms:W3CDTF">2013-04-26T12:22:59Z</dcterms:created>
  <dcterms:modified xsi:type="dcterms:W3CDTF">2017-05-23T17:07:08Z</dcterms:modified>
</cp:coreProperties>
</file>